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northgate.csf@gmail.com" TargetMode="External"/><Relationship Id="rId4" Type="http://schemas.openxmlformats.org/officeDocument/2006/relationships/image" Target="../media/image01.png"/><Relationship Id="rId5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6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qrcode.png"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9150" y="605075"/>
            <a:ext cx="3810000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5439525" y="678400"/>
            <a:ext cx="3182400" cy="36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Please scan the QR code to sign-in. If you don’t have a QR code scanner, you can also use our physical sign-in sheet.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60000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SF.PNG" id="60" name="Shape 60"/>
          <p:cNvPicPr preferRelativeResize="0"/>
          <p:nvPr/>
        </p:nvPicPr>
        <p:blipFill rotWithShape="1">
          <a:blip r:embed="rId3">
            <a:alphaModFix/>
          </a:blip>
          <a:srcRect b="24241" l="0" r="65397" t="18612"/>
          <a:stretch/>
        </p:blipFill>
        <p:spPr>
          <a:xfrm>
            <a:off x="169725" y="217250"/>
            <a:ext cx="5039350" cy="4709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x="4982325" y="1364200"/>
            <a:ext cx="3367200" cy="26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4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“Scholarship for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4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Service”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60000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qrcode.png"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85725" y="3083921"/>
            <a:ext cx="2158275" cy="21582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SF.PNG" id="67" name="Shape 67"/>
          <p:cNvPicPr preferRelativeResize="0"/>
          <p:nvPr/>
        </p:nvPicPr>
        <p:blipFill rotWithShape="1">
          <a:blip r:embed="rId4">
            <a:alphaModFix amt="10000"/>
          </a:blip>
          <a:srcRect b="27273" l="4094" r="69923" t="26055"/>
          <a:stretch/>
        </p:blipFill>
        <p:spPr>
          <a:xfrm>
            <a:off x="1762687" y="743337"/>
            <a:ext cx="3598075" cy="365682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579725" y="1295125"/>
            <a:ext cx="5994600" cy="33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2400">
                <a:solidFill>
                  <a:srgbClr val="FFFFFF"/>
                </a:solidFill>
              </a:rPr>
              <a:t>Honor students for both academics and community service</a:t>
            </a:r>
          </a:p>
          <a:p>
            <a:pPr indent="-381000" lvl="0" marL="45720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2400">
                <a:solidFill>
                  <a:srgbClr val="FFFFFF"/>
                </a:solidFill>
              </a:rPr>
              <a:t>Foster interest in improving the community!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604400" y="283700"/>
            <a:ext cx="7622700" cy="7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</a:rPr>
              <a:t>Purpose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6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/>
        </p:nvSpPr>
        <p:spPr>
          <a:xfrm>
            <a:off x="382375" y="234350"/>
            <a:ext cx="6117900" cy="6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Membership Qualifications: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826425" y="1023775"/>
            <a:ext cx="7018200" cy="3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  <a:buChar char="●"/>
            </a:pPr>
            <a:r>
              <a:rPr lang="en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Grades</a:t>
            </a:r>
          </a:p>
          <a:p>
            <a:pPr indent="-3810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  <a:buChar char="●"/>
            </a:pPr>
            <a:r>
              <a:rPr lang="en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10 hours of service hours per semester</a:t>
            </a:r>
          </a:p>
          <a:p>
            <a:pPr indent="-381000" lvl="1" marL="9144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  <a:buChar char="○"/>
            </a:pPr>
            <a:r>
              <a:rPr lang="en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Service hours are </a:t>
            </a:r>
            <a:r>
              <a:rPr i="1" lang="en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volunteer</a:t>
            </a:r>
            <a:r>
              <a:rPr lang="en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hours</a:t>
            </a:r>
          </a:p>
          <a:p>
            <a:pPr indent="-3810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  <a:buChar char="●"/>
            </a:pPr>
            <a:r>
              <a:rPr lang="en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 CSF approved project per semester</a:t>
            </a:r>
          </a:p>
          <a:p>
            <a:pPr indent="-3810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  <a:buChar char="●"/>
            </a:pPr>
            <a:r>
              <a:rPr lang="en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Failure to meet service qualifications will cause your semester membership to be revoked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You must reapply each semester</a:t>
            </a:r>
          </a:p>
        </p:txBody>
      </p:sp>
      <p:pic>
        <p:nvPicPr>
          <p:cNvPr descr="qrcode.png"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85725" y="3083921"/>
            <a:ext cx="2158275" cy="21582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SF.PNG" id="77" name="Shape 77"/>
          <p:cNvPicPr preferRelativeResize="0"/>
          <p:nvPr/>
        </p:nvPicPr>
        <p:blipFill rotWithShape="1">
          <a:blip r:embed="rId4">
            <a:alphaModFix amt="10000"/>
          </a:blip>
          <a:srcRect b="27273" l="4094" r="69923" t="26055"/>
          <a:stretch/>
        </p:blipFill>
        <p:spPr>
          <a:xfrm>
            <a:off x="2407087" y="743337"/>
            <a:ext cx="3598075" cy="365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60000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382375" y="234350"/>
            <a:ext cx="6117900" cy="6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Membership Dues: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518050" y="999100"/>
            <a:ext cx="6907200" cy="3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  <a:buChar char="●"/>
            </a:pPr>
            <a:r>
              <a:rPr lang="en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$10 per academic year</a:t>
            </a:r>
          </a:p>
          <a:p>
            <a:pPr indent="-381000" lvl="1" marL="9144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  <a:buChar char="○"/>
            </a:pPr>
            <a:r>
              <a:rPr lang="en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Can be paid to the treasurer (make sure to give her your name so that we know who paid)</a:t>
            </a:r>
          </a:p>
          <a:p>
            <a:pPr indent="-381000" lvl="1" marL="9144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  <a:buChar char="○"/>
            </a:pPr>
            <a:r>
              <a:rPr lang="en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Do not turn in money to the CSF box</a:t>
            </a:r>
          </a:p>
          <a:p>
            <a:pPr indent="-3810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  <a:buChar char="●"/>
            </a:pPr>
            <a:r>
              <a:rPr lang="en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Expenses include:</a:t>
            </a:r>
          </a:p>
          <a:p>
            <a:pPr indent="-381000" lvl="1" marL="9144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  <a:buChar char="○"/>
            </a:pPr>
            <a:r>
              <a:rPr lang="en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Certain projects (ie. sending care/relief packages)</a:t>
            </a:r>
          </a:p>
          <a:p>
            <a:pPr indent="-381000" lvl="1" marL="9144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  <a:buChar char="○"/>
            </a:pPr>
            <a:r>
              <a:rPr lang="en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Graduation regalia</a:t>
            </a:r>
          </a:p>
        </p:txBody>
      </p:sp>
      <p:pic>
        <p:nvPicPr>
          <p:cNvPr descr="qrcode.png"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85725" y="3083921"/>
            <a:ext cx="2158275" cy="21582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SF.PNG" id="85" name="Shape 85"/>
          <p:cNvPicPr preferRelativeResize="0"/>
          <p:nvPr/>
        </p:nvPicPr>
        <p:blipFill rotWithShape="1">
          <a:blip r:embed="rId4">
            <a:alphaModFix amt="10000"/>
          </a:blip>
          <a:srcRect b="27273" l="4094" r="69923" t="26055"/>
          <a:stretch/>
        </p:blipFill>
        <p:spPr>
          <a:xfrm>
            <a:off x="2407087" y="743337"/>
            <a:ext cx="3598075" cy="365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60000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382375" y="234350"/>
            <a:ext cx="6117900" cy="6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Lifetime Members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542725" y="999100"/>
            <a:ext cx="6907200" cy="36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  <a:buChar char="●"/>
            </a:pPr>
            <a:r>
              <a:rPr lang="en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 semesters of membership</a:t>
            </a:r>
          </a:p>
          <a:p>
            <a:pPr indent="-419100" lvl="1" marL="9144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  <a:buChar char="○"/>
            </a:pPr>
            <a:r>
              <a:rPr lang="en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Based on grades from 10th-12th</a:t>
            </a:r>
          </a:p>
          <a:p>
            <a:pPr indent="-419100" lvl="0" marL="4572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  <a:buChar char="●"/>
            </a:pPr>
            <a:r>
              <a:rPr lang="en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One semester is based on senior grades</a:t>
            </a:r>
          </a:p>
        </p:txBody>
      </p:sp>
      <p:pic>
        <p:nvPicPr>
          <p:cNvPr descr="qrcode.png"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85725" y="3083921"/>
            <a:ext cx="2158275" cy="21582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SF.PNG" id="93" name="Shape 93"/>
          <p:cNvPicPr preferRelativeResize="0"/>
          <p:nvPr/>
        </p:nvPicPr>
        <p:blipFill rotWithShape="1">
          <a:blip r:embed="rId4">
            <a:alphaModFix amt="10000"/>
          </a:blip>
          <a:srcRect b="27273" l="4094" r="69923" t="26055"/>
          <a:stretch/>
        </p:blipFill>
        <p:spPr>
          <a:xfrm>
            <a:off x="2407087" y="743337"/>
            <a:ext cx="3598075" cy="365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60000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3388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Current Opportunities- School Projects</a:t>
            </a:r>
          </a:p>
        </p:txBody>
      </p:sp>
      <p:sp>
        <p:nvSpPr>
          <p:cNvPr id="99" name="Shape 99"/>
          <p:cNvSpPr txBox="1"/>
          <p:nvPr>
            <p:ph idx="2" type="body"/>
          </p:nvPr>
        </p:nvSpPr>
        <p:spPr>
          <a:xfrm>
            <a:off x="1616950" y="1152000"/>
            <a:ext cx="47541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Calibri"/>
              <a:buChar char="●"/>
            </a:pPr>
            <a:r>
              <a:rPr lang="en" sz="24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Campus Clean Up</a:t>
            </a:r>
          </a:p>
          <a:p>
            <a:pPr indent="-3810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Calibri"/>
              <a:buChar char="●"/>
            </a:pPr>
            <a:r>
              <a:rPr lang="en" sz="24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Mentoring/Link Crew Leaders</a:t>
            </a:r>
          </a:p>
          <a:p>
            <a:pPr indent="-3810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Calibri"/>
              <a:buChar char="●"/>
            </a:pPr>
            <a:r>
              <a:rPr lang="en" sz="24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Canned Food Drive</a:t>
            </a:r>
          </a:p>
          <a:p>
            <a:pPr indent="-3810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Calibri"/>
              <a:buChar char="●"/>
            </a:pPr>
            <a:r>
              <a:rPr lang="en" sz="24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Valley Verde Fall Carnival- Sunday, October 30th</a:t>
            </a:r>
          </a:p>
          <a:p>
            <a:pPr indent="-3810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Calibri"/>
              <a:buChar char="●"/>
            </a:pPr>
            <a:r>
              <a:rPr lang="en" sz="24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More at http://csfnorthgate.weebly.com/ </a:t>
            </a:r>
          </a:p>
        </p:txBody>
      </p:sp>
      <p:pic>
        <p:nvPicPr>
          <p:cNvPr descr="qrcode.png"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85725" y="3083921"/>
            <a:ext cx="2158275" cy="21582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SF.PNG" id="101" name="Shape 101"/>
          <p:cNvPicPr preferRelativeResize="0"/>
          <p:nvPr/>
        </p:nvPicPr>
        <p:blipFill rotWithShape="1">
          <a:blip r:embed="rId4">
            <a:alphaModFix amt="10000"/>
          </a:blip>
          <a:srcRect b="27273" l="4094" r="69923" t="26055"/>
          <a:stretch/>
        </p:blipFill>
        <p:spPr>
          <a:xfrm>
            <a:off x="2407087" y="743337"/>
            <a:ext cx="3598075" cy="365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60000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33885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Current Opportunities- Volunteer Projects</a:t>
            </a:r>
          </a:p>
        </p:txBody>
      </p:sp>
      <p:sp>
        <p:nvSpPr>
          <p:cNvPr id="107" name="Shape 107"/>
          <p:cNvSpPr txBox="1"/>
          <p:nvPr>
            <p:ph idx="2" type="body"/>
          </p:nvPr>
        </p:nvSpPr>
        <p:spPr>
          <a:xfrm>
            <a:off x="1686975" y="1140700"/>
            <a:ext cx="6216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Calibri"/>
              <a:buChar char="●"/>
            </a:pPr>
            <a:r>
              <a:rPr lang="en" sz="24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Heather Farms- Dec. 3rd and 4th</a:t>
            </a:r>
          </a:p>
          <a:p>
            <a:pPr indent="-3810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Calibri"/>
              <a:buChar char="●"/>
            </a:pPr>
            <a:r>
              <a:rPr lang="en" sz="24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Creek Clean Up</a:t>
            </a:r>
          </a:p>
          <a:p>
            <a:pPr indent="-3810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Calibri"/>
              <a:buChar char="●"/>
            </a:pPr>
            <a:r>
              <a:rPr lang="en" sz="24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Contra Costa Food Bank</a:t>
            </a:r>
          </a:p>
          <a:p>
            <a:pPr indent="-3810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Calibri"/>
              <a:buChar char="●"/>
            </a:pPr>
            <a:r>
              <a:rPr lang="en" sz="24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Contra Costa Interfaith Housing</a:t>
            </a:r>
          </a:p>
          <a:p>
            <a:pPr indent="-3810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Calibri"/>
              <a:buChar char="●"/>
            </a:pPr>
            <a:r>
              <a:rPr lang="en" sz="24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More can be found at http://csfnorthgate.weebly.com/</a:t>
            </a:r>
          </a:p>
        </p:txBody>
      </p:sp>
      <p:pic>
        <p:nvPicPr>
          <p:cNvPr descr="qrcode.png"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85725" y="3083921"/>
            <a:ext cx="2158275" cy="21582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SF.PNG" id="109" name="Shape 109"/>
          <p:cNvPicPr preferRelativeResize="0"/>
          <p:nvPr/>
        </p:nvPicPr>
        <p:blipFill rotWithShape="1">
          <a:blip r:embed="rId4">
            <a:alphaModFix amt="10000"/>
          </a:blip>
          <a:srcRect b="27273" l="4094" r="69923" t="26055"/>
          <a:stretch/>
        </p:blipFill>
        <p:spPr>
          <a:xfrm>
            <a:off x="2407087" y="743337"/>
            <a:ext cx="3598075" cy="365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660000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468725" y="1073100"/>
            <a:ext cx="7474800" cy="24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Contact Info: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	Email us: </a:t>
            </a:r>
            <a:r>
              <a:rPr lang="en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northgate.csf@gmail.com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	Remind: text “@csflea” to 81010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	Website: csfnorthgate.weebly.com</a:t>
            </a:r>
          </a:p>
        </p:txBody>
      </p:sp>
      <p:pic>
        <p:nvPicPr>
          <p:cNvPr descr="CSF.PNG" id="115" name="Shape 115"/>
          <p:cNvPicPr preferRelativeResize="0"/>
          <p:nvPr/>
        </p:nvPicPr>
        <p:blipFill rotWithShape="1">
          <a:blip r:embed="rId4">
            <a:alphaModFix amt="10000"/>
          </a:blip>
          <a:srcRect b="27273" l="4094" r="69923" t="26055"/>
          <a:stretch/>
        </p:blipFill>
        <p:spPr>
          <a:xfrm>
            <a:off x="2407087" y="743337"/>
            <a:ext cx="3598075" cy="3656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qrcode.png" id="116" name="Shape 1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85725" y="3083921"/>
            <a:ext cx="2158275" cy="2158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